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1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6040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a486bbba7ab66dfa71f#tid=68f6eedc7025800008f084c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RJA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608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slide" Target="slide6.xml"/><Relationship Id="rId7" Type="http://schemas.openxmlformats.org/officeDocument/2006/relationships/slide" Target="slide1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0.xml"/><Relationship Id="rId11" Type="http://schemas.openxmlformats.org/officeDocument/2006/relationships/slide" Target="slide5.xml"/><Relationship Id="rId5" Type="http://schemas.openxmlformats.org/officeDocument/2006/relationships/slide" Target="slide9.xml"/><Relationship Id="rId10" Type="http://schemas.openxmlformats.org/officeDocument/2006/relationships/image" Target="../media/image8.png"/><Relationship Id="rId4" Type="http://schemas.openxmlformats.org/officeDocument/2006/relationships/slide" Target="slide7.xm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8d24ccf1?vcp=1&amp;pid=e529bc24d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两点分布的应用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21_1#47ef1ad76?vaa=1&amp;vcp=1&amp;vop=1&amp;pid=28d24ccf1&amp;color=36,64,97&amp;vtp=1&amp;bbb=1&amp;hb=1"/>
              <p:cNvSpPr/>
              <p:nvPr/>
            </p:nvSpPr>
            <p:spPr>
              <a:xfrm>
                <a:off x="539496" y="1318332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[河北承德2025高二期末]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服从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0−1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分布，且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=0)−1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C_6_BD.21_1#47ef1ad76?vaa=1&amp;vcp=1&amp;vop=1&amp;pid=28d24ccf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332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23_1#47ef1ad76.bracket?vaa=1&amp;vcp=1&amp;vop=1&amp;pid=28d24ccf1&amp;color=36,64,97&amp;vpa=2&amp;vtp=1"/>
          <p:cNvSpPr/>
          <p:nvPr/>
        </p:nvSpPr>
        <p:spPr>
          <a:xfrm>
            <a:off x="701421" y="182799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21_2#47ef1ad76.choices?vaa=1&amp;vcp=1&amp;vop=1&amp;pid=28d24ccf1&amp;color=36,64,97&amp;vtp=1&amp;bbb=1"/>
              <p:cNvSpPr/>
              <p:nvPr/>
            </p:nvSpPr>
            <p:spPr>
              <a:xfrm>
                <a:off x="539496" y="2092666"/>
                <a:ext cx="111099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21_2#47ef1ad76.choices?vaa=1&amp;vcp=1&amp;vop=1&amp;pid=28d24ccf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92666"/>
                <a:ext cx="11109960" cy="535559"/>
              </a:xfrm>
              <a:prstGeom prst="rect">
                <a:avLst/>
              </a:prstGeom>
              <a:blipFill>
                <a:blip r:embed="rId4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22_1#47ef1ad76?vaa=1&amp;vcp=1&amp;vop=1&amp;pid=28d24ccf1&amp;color=36,64,97&amp;vtp=1&amp;bbb=1"/>
              <p:cNvSpPr/>
              <p:nvPr/>
            </p:nvSpPr>
            <p:spPr>
              <a:xfrm>
                <a:off x="539496" y="2638575"/>
                <a:ext cx="11109960" cy="21448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=1)=2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=0)−1,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=1)+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=0)=1,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8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=0)=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=1)=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.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22_1#47ef1ad76?vaa=1&amp;vcp=1&amp;vop=1&amp;pid=28d24ccf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38575"/>
                <a:ext cx="11109960" cy="2144840"/>
              </a:xfrm>
              <a:prstGeom prst="rect">
                <a:avLst/>
              </a:prstGeom>
              <a:blipFill>
                <a:blip r:embed="rId5"/>
                <a:stretch>
                  <a:fillRect l="-1317" b="-62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28c28eec?vcp=1&amp;pid=2f6a91a8b&amp;color=61,88,159&amp;vtp=1&amp;bt=1&amp;bbb=1"/>
          <p:cNvSpPr/>
          <p:nvPr/>
        </p:nvSpPr>
        <p:spPr>
          <a:xfrm>
            <a:off x="539496" y="828000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高分突破</a:t>
            </a:r>
            <a:endParaRPr lang="en-US" altLang="zh-CN" sz="2400" dirty="0"/>
          </a:p>
        </p:txBody>
      </p:sp>
      <p:sp>
        <p:nvSpPr>
          <p:cNvPr id="3" name="C_5_BD#1a9251dda?vcp=1&amp;pid=e28c28eec&amp;color=101,101,255&amp;vtp=1&amp;bbb=1"/>
          <p:cNvSpPr/>
          <p:nvPr/>
        </p:nvSpPr>
        <p:spPr>
          <a:xfrm>
            <a:off x="539496" y="136414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两个相关随机变量的分布列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难点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BD.25_1#223e70539?vcp=1&amp;vop=1&amp;pid=1a9251dda&amp;color=36,64,97&amp;vtp=1&amp;bbb=1"/>
              <p:cNvSpPr/>
              <p:nvPr/>
            </p:nvSpPr>
            <p:spPr>
              <a:xfrm>
                <a:off x="539496" y="185886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的分布列是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6_BD.25_1#223e70539?vcp=1&amp;vop=1&amp;pid=1a9251dd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5886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QO_6_BD.25_2#223e70539?colgroup=2,7,7,4,7,4,7&amp;vcp=1&amp;vop=1&amp;pid=1a9251dda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98233632"/>
                  </p:ext>
                </p:extLst>
              </p:nvPr>
            </p:nvGraphicFramePr>
            <p:xfrm>
              <a:off x="539496" y="2349841"/>
              <a:ext cx="11064240" cy="929958"/>
            </p:xfrm>
            <a:graphic>
              <a:graphicData uri="http://schemas.openxmlformats.org/drawingml/2006/table">
                <a:tbl>
                  <a:tblPr/>
                  <a:tblGrid>
                    <a:gridCol w="6492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8930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28930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965960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𝜉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−2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13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QO_6_BD.25_2#223e70539?colgroup=2,7,7,4,7,4,7&amp;vcp=1&amp;vop=1&amp;pid=1a9251dda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98233632"/>
                  </p:ext>
                </p:extLst>
              </p:nvPr>
            </p:nvGraphicFramePr>
            <p:xfrm>
              <a:off x="539496" y="2349841"/>
              <a:ext cx="11064240" cy="929958"/>
            </p:xfrm>
            <a:graphic>
              <a:graphicData uri="http://schemas.openxmlformats.org/drawingml/2006/table">
                <a:tbl>
                  <a:tblPr/>
                  <a:tblGrid>
                    <a:gridCol w="6492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8930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28930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965960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935" t="-1538" r="-1599065" b="-14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3645" t="-1538" r="-433022" b="-14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33645" t="-1538" r="-333022" b="-14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13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935" t="-74157" r="-1599065" b="-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3645" t="-74157" r="-433022" b="-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33645" t="-74157" r="-333022" b="-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53774" t="-74157" r="-404245" b="-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99688" t="-74157" r="-166978" b="-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08057" t="-74157" r="-154028" b="-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62539" t="-74157" r="-619" b="-22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BD.25_3#223e70539?vcp=1&amp;vop=1&amp;pid=1a9251dda&amp;color=36,64,97&amp;vtp=1&amp;bbb=1"/>
              <p:cNvSpPr/>
              <p:nvPr/>
            </p:nvSpPr>
            <p:spPr>
              <a:xfrm>
                <a:off x="539496" y="3416641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分别求随机变量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6_BD.25_3#223e70539?vcp=1&amp;vop=1&amp;pid=1a9251dd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16641"/>
                <a:ext cx="11109960" cy="525463"/>
              </a:xfrm>
              <a:prstGeom prst="rect">
                <a:avLst/>
              </a:prstGeom>
              <a:blipFill>
                <a:blip r:embed="rId5"/>
                <a:stretch>
                  <a:fillRect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6_EX.26_1#223e70539?vcp=1&amp;vop=1&amp;pid=1a9251dda&amp;color=36,64,97&amp;vtp=1&amp;bbb=1&amp;hb=1"/>
              <p:cNvSpPr/>
              <p:nvPr/>
            </p:nvSpPr>
            <p:spPr>
              <a:xfrm>
                <a:off x="539496" y="3942866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取每一个值时对应的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的值，再分别把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取相同的值所对应的事件的概率相加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，列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出分布列即可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QO_6_EX.26_1#223e70539?vcp=1&amp;vop=1&amp;pid=1a9251dda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942866"/>
                <a:ext cx="11109960" cy="773240"/>
              </a:xfrm>
              <a:prstGeom prst="rect">
                <a:avLst/>
              </a:prstGeom>
              <a:blipFill>
                <a:blip r:embed="rId6"/>
                <a:stretch>
                  <a:fillRect l="-1317" r="-1043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N.27_1#223e70539?vcp=1&amp;vop=1&amp;pid=1a9251dda&amp;color=36,64,97&amp;vtp=1&amp;bt=1&amp;bbb=1"/>
              <p:cNvSpPr/>
              <p:nvPr/>
            </p:nvSpPr>
            <p:spPr>
              <a:xfrm>
                <a:off x="539496" y="828000"/>
                <a:ext cx="11109960" cy="2895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【解】列出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的取值表格（提示:此表不是分布列，而是一张预备表）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AN.27_1#223e70539?vcp=1&amp;vop=1&amp;pid=1a9251dda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289560"/>
              </a:xfrm>
              <a:prstGeom prst="rect">
                <a:avLst/>
              </a:prstGeom>
              <a:blipFill>
                <a:blip r:embed="rId3"/>
                <a:stretch>
                  <a:fillRect l="-1317" t="-21277" b="-510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QO_6_AN.27_2#223e70539?colgroup=5,4,7,4,7,4,7&amp;vcp=1&amp;vop=1&amp;pid=1a9251dda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99837969"/>
                  </p:ext>
                </p:extLst>
              </p:nvPr>
            </p:nvGraphicFramePr>
            <p:xfrm>
              <a:off x="539496" y="1249513"/>
              <a:ext cx="11064240" cy="1772033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8930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8930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96596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28930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965960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6722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𝜉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−2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1111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𝜂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6722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𝜂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2647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QO_6_AN.27_2#223e70539?colgroup=5,4,7,4,7,4,7&amp;vcp=1&amp;vop=1&amp;pid=1a9251dda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99837969"/>
                  </p:ext>
                </p:extLst>
              </p:nvPr>
            </p:nvGraphicFramePr>
            <p:xfrm>
              <a:off x="539496" y="1249513"/>
              <a:ext cx="11064240" cy="1772033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8930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568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8930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96596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28930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965960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6722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65" t="-4918" r="-745581" b="-3836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2370" t="-4918" r="-659716" b="-3836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33022" t="-4918" r="-333645" b="-3836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1111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65" t="-76190" r="-745581" b="-17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33022" t="-76190" r="-333645" b="-17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97214" t="-76190" r="-165944" b="-17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62539" t="-76190" r="-619" b="-1785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6722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65" t="-246667" r="-745581" b="-1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97214" t="-246667" r="-165944" b="-1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2647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65" t="-239080" r="-745581" b="-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2370" t="-239080" r="-659716" b="-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33022" t="-239080" r="-333645" b="-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52830" t="-239080" r="-405189" b="-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97214" t="-239080" r="-165944" b="-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08057" t="-239080" r="-154028" b="-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62539" t="-239080" r="-619" b="-34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27_3#223e70539?vcp=1&amp;vop=1&amp;pid=1a9251dda&amp;color=36,64,97&amp;vtp=1&amp;bbb=1"/>
              <p:cNvSpPr/>
              <p:nvPr/>
            </p:nvSpPr>
            <p:spPr>
              <a:xfrm>
                <a:off x="539496" y="3154513"/>
                <a:ext cx="11109960" cy="444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由此表得到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6_AN.27_3#223e70539?vcp=1&amp;vop=1&amp;pid=1a9251dd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54513"/>
                <a:ext cx="11109960" cy="444500"/>
              </a:xfrm>
              <a:prstGeom prst="rect">
                <a:avLst/>
              </a:prstGeom>
              <a:blipFill>
                <a:blip r:embed="rId5"/>
                <a:stretch>
                  <a:fillRect l="-1317" b="-191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5" name="QO_6_AN.27_4#223e70539?colgroup=4,7,7,4,7,4,7&amp;vcp=1&amp;vop=1&amp;pid=1a9251dda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26719562"/>
                  </p:ext>
                </p:extLst>
              </p:nvPr>
            </p:nvGraphicFramePr>
            <p:xfrm>
              <a:off x="539496" y="3726013"/>
              <a:ext cx="11027664" cy="1037591"/>
            </p:xfrm>
            <a:graphic>
              <a:graphicData uri="http://schemas.openxmlformats.org/drawingml/2006/table">
                <a:tbl>
                  <a:tblPr/>
                  <a:tblGrid>
                    <a:gridCol w="12070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562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562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8872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8653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18872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865376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51111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𝜂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2647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5" name="QO_6_AN.27_4#223e70539?colgroup=4,7,7,4,7,4,7&amp;vcp=1&amp;vop=1&amp;pid=1a9251dda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26719562"/>
                  </p:ext>
                </p:extLst>
              </p:nvPr>
            </p:nvGraphicFramePr>
            <p:xfrm>
              <a:off x="539496" y="3726013"/>
              <a:ext cx="11027664" cy="1037591"/>
            </p:xfrm>
            <a:graphic>
              <a:graphicData uri="http://schemas.openxmlformats.org/drawingml/2006/table">
                <a:tbl>
                  <a:tblPr/>
                  <a:tblGrid>
                    <a:gridCol w="12070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562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562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8872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8653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18872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865376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51111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505" t="-1190" r="-815152" b="-1059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165789" t="-1190" r="-330592" b="-1059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28105" t="-1190" r="-164379" b="-1059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491830" t="-1190" r="-654" b="-10595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2647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505" t="-97701" r="-815152" b="-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65246" t="-97701" r="-429180" b="-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165789" t="-97701" r="-330592" b="-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412245" t="-97701" r="-412755" b="-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28105" t="-97701" r="-164379" b="-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671795" t="-97701" r="-157949" b="-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491830" t="-97701" r="-654" b="-229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AN.27_5#223e70539?vcp=1&amp;vop=1&amp;pid=1a9251dda&amp;color=36,64,97&amp;vtp=1&amp;bbb=1"/>
              <p:cNvSpPr/>
              <p:nvPr/>
            </p:nvSpPr>
            <p:spPr>
              <a:xfrm>
                <a:off x="539496" y="4894413"/>
                <a:ext cx="11109960" cy="2940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6" name="QO_6_AN.27_5#223e70539?vcp=1&amp;vop=1&amp;pid=1a9251dd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894413"/>
                <a:ext cx="11109960" cy="294005"/>
              </a:xfrm>
              <a:prstGeom prst="rect">
                <a:avLst/>
              </a:prstGeom>
              <a:blipFill>
                <a:blip r:embed="rId7"/>
                <a:stretch>
                  <a:fillRect l="-768" t="-20833" b="-479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7" name="QO_6_AN.27_6#223e70539?colgroup=7,11,7,7,11&amp;vcp=1&amp;vop=1&amp;pid=1a9251dda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43494757"/>
                  </p:ext>
                </p:extLst>
              </p:nvPr>
            </p:nvGraphicFramePr>
            <p:xfrm>
              <a:off x="539496" y="5319482"/>
              <a:ext cx="11055096" cy="893319"/>
            </p:xfrm>
            <a:graphic>
              <a:graphicData uri="http://schemas.openxmlformats.org/drawingml/2006/table">
                <a:tbl>
                  <a:tblPr/>
                  <a:tblGrid>
                    <a:gridCol w="18653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432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470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8470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75234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6722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𝜂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260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7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5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7" name="QO_6_AN.27_6#223e70539?colgroup=7,11,7,7,11&amp;vcp=1&amp;vop=1&amp;pid=1a9251dda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43494757"/>
                  </p:ext>
                </p:extLst>
              </p:nvPr>
            </p:nvGraphicFramePr>
            <p:xfrm>
              <a:off x="539496" y="5319482"/>
              <a:ext cx="11055096" cy="893319"/>
            </p:xfrm>
            <a:graphic>
              <a:graphicData uri="http://schemas.openxmlformats.org/drawingml/2006/table">
                <a:tbl>
                  <a:tblPr/>
                  <a:tblGrid>
                    <a:gridCol w="18653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432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470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8470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75234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6722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327" t="-6557" r="-493464" b="-1459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68222" t="-6557" r="-235556" b="-14590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2609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327" t="-74713" r="-493464" b="-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68222" t="-74713" r="-235556" b="-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249835" t="-74713" r="-249835" b="-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349835" t="-74713" r="-149835" b="-22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301549" t="-74713" r="-442" b="-229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5328f268?vcp=1&amp;pid=e28c28eec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要点5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以函数方程为背景的分布列问题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难点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B_6_BD.28_1#f875d7f97?vaa=1&amp;vcp=1&amp;vop=1&amp;pid=45328f268&amp;color=36,64,97&amp;vtp=1&amp;bbb=1"/>
              <p:cNvSpPr/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某一射手射击所得的环数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的分布列如表：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B_6_BD.28_1#f875d7f97?vaa=1&amp;vcp=1&amp;vop=1&amp;pid=45328f26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2419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QB_6_BD.28_2#f875d7f97?colgroup=1,5,5,5,5,5,5,5&amp;vaa=1&amp;vcp=1&amp;vop=1&amp;pid=45328f268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08700351"/>
                  </p:ext>
                </p:extLst>
              </p:nvPr>
            </p:nvGraphicFramePr>
            <p:xfrm>
              <a:off x="539496" y="1815171"/>
              <a:ext cx="11109960" cy="779654"/>
            </p:xfrm>
            <a:graphic>
              <a:graphicData uri="http://schemas.openxmlformats.org/drawingml/2006/table">
                <a:tbl>
                  <a:tblPr/>
                  <a:tblGrid>
                    <a:gridCol w="54864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0876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0876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0876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0876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50876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508760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1508760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𝜉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P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0.29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0.22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QB_6_BD.28_2#f875d7f97?colgroup=1,5,5,5,5,5,5,5&amp;vaa=1&amp;vcp=1&amp;vop=1&amp;pid=45328f268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08700351"/>
                  </p:ext>
                </p:extLst>
              </p:nvPr>
            </p:nvGraphicFramePr>
            <p:xfrm>
              <a:off x="539496" y="1815171"/>
              <a:ext cx="11109960" cy="779654"/>
            </p:xfrm>
            <a:graphic>
              <a:graphicData uri="http://schemas.openxmlformats.org/drawingml/2006/table">
                <a:tbl>
                  <a:tblPr/>
                  <a:tblGrid>
                    <a:gridCol w="54864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0876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0876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0876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0876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50876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508760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1508760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111" t="-1538" r="-1927778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P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0.09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0.29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0.22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6_BD.28_3#f875d7f97?vaa=1&amp;vcp=1&amp;vop=1&amp;pid=45328f268&amp;color=36,64,97&amp;vtp=1&amp;bbb=1"/>
              <p:cNvSpPr/>
              <p:nvPr/>
            </p:nvSpPr>
            <p:spPr>
              <a:xfrm>
                <a:off x="539496" y="2729571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记“函数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−13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的概率是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B_6_BD.28_3#f875d7f97?vaa=1&amp;vcp=1&amp;vop=1&amp;pid=45328f26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29571"/>
                <a:ext cx="11109960" cy="360680"/>
              </a:xfrm>
              <a:prstGeom prst="rect">
                <a:avLst/>
              </a:prstGeom>
              <a:blipFill>
                <a:blip r:embed="rId5"/>
                <a:stretch>
                  <a:fillRect l="-1317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6_AN.30_1#f875d7f97.blank?vaa=1&amp;vcp=1&amp;vop=1&amp;pid=45328f268&amp;color=36,64,97&amp;vpa=3&amp;vtp=1&amp;bbb=1"/>
          <p:cNvSpPr/>
          <p:nvPr/>
        </p:nvSpPr>
        <p:spPr>
          <a:xfrm>
            <a:off x="8836882" y="2687661"/>
            <a:ext cx="56673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0.88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B_6_AS.29_1#f875d7f97?vaa=1&amp;vcp=1&amp;vop=1&amp;pid=45328f268&amp;color=36,64,97&amp;vtp=1&amp;bbb=1&amp;hb=1"/>
              <p:cNvSpPr/>
              <p:nvPr/>
            </p:nvSpPr>
            <p:spPr>
              <a:xfrm>
                <a:off x="539496" y="3094061"/>
                <a:ext cx="11109960" cy="1522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−13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的单调递增区间为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,+∞)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=6.5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.结合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=7)+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=8)+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=9)+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=10)=0.09+0.28+0.29+0.22=0.88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7" name="QB_6_AS.29_1#f875d7f97?vaa=1&amp;vcp=1&amp;vop=1&amp;pid=45328f26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94061"/>
                <a:ext cx="11109960" cy="1522540"/>
              </a:xfrm>
              <a:prstGeom prst="rect">
                <a:avLst/>
              </a:prstGeom>
              <a:blipFill>
                <a:blip r:embed="rId6"/>
                <a:stretch>
                  <a:fillRect l="-1317" b="-92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8ac839c88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8ac839c88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第七章</a:t>
            </a:r>
            <a:endParaRPr lang="en-US" altLang="zh-CN" sz="5400" dirty="0"/>
          </a:p>
        </p:txBody>
      </p:sp>
      <p:sp>
        <p:nvSpPr>
          <p:cNvPr id="4" name="C_1_BD#8ac839c88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随机变量及其分布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a1762ac59.fixed?vcp=1&amp;pid=8ac839c88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a1762ac59.fixed?vcp=1&amp;pid=8ac839c88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9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7.2</a:t>
            </a:r>
            <a:endParaRPr lang="en-US" altLang="zh-CN" sz="4900" dirty="0"/>
          </a:p>
        </p:txBody>
      </p:sp>
      <p:sp>
        <p:nvSpPr>
          <p:cNvPr id="4" name="C_2_BD#a1762ac59.fixed?vcp=1&amp;pid=8ac839c88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700"/>
              </a:lnSpc>
            </a:pPr>
            <a:r>
              <a:rPr lang="en-US" altLang="zh-CN" sz="49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离散型随机变量及其分布列</a:t>
            </a:r>
            <a:endParaRPr lang="en-US" altLang="zh-CN" sz="49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c15660ab0?lid=9bb3bcc57&amp;cid=9bb3bcc57&amp;vtp=1&amp;bbb=1">
            <a:hlinkClick r:id="rId3" action="ppaction://hlinksldjump"/>
          </p:cNvPr>
          <p:cNvSpPr/>
          <p:nvPr/>
        </p:nvSpPr>
        <p:spPr>
          <a:xfrm>
            <a:off x="6044184" y="1435608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离散型随机变量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800" dirty="0"/>
          </a:p>
        </p:txBody>
      </p:sp>
      <p:sp>
        <p:nvSpPr>
          <p:cNvPr id="3" name="C_1#目录1:c15660ab0?lid=14bbd173d&amp;cid=14bbd173d&amp;vtp=1&amp;bbb=1">
            <a:hlinkClick r:id="rId3" action="ppaction://hlinksldjump"/>
          </p:cNvPr>
          <p:cNvSpPr/>
          <p:nvPr/>
        </p:nvSpPr>
        <p:spPr>
          <a:xfrm>
            <a:off x="6044184" y="1837944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离散型随机变量的分布列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p:sp>
        <p:nvSpPr>
          <p:cNvPr id="4" name="C_1#目录1:c15660ab0?lid=b925b24b2&amp;cid=b925b24b2&amp;vtp=1&amp;bbb=1">
            <a:hlinkClick r:id="rId3" action="ppaction://hlinksldjump"/>
          </p:cNvPr>
          <p:cNvSpPr/>
          <p:nvPr/>
        </p:nvSpPr>
        <p:spPr>
          <a:xfrm>
            <a:off x="6044184" y="2231136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两点分布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800" dirty="0"/>
          </a:p>
        </p:txBody>
      </p:sp>
      <p:sp>
        <p:nvSpPr>
          <p:cNvPr id="5" name="C_1#目录1:c15660ab0?lid=4049a3452&amp;cid=4049a3452&amp;vtp=1&amp;bbb=1">
            <a:hlinkClick r:id="rId4" action="ppaction://hlinksldjump"/>
          </p:cNvPr>
          <p:cNvSpPr/>
          <p:nvPr/>
        </p:nvSpPr>
        <p:spPr>
          <a:xfrm>
            <a:off x="6044184" y="4027932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求离散型随机变量的分布列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p:sp>
        <p:nvSpPr>
          <p:cNvPr id="6" name="C_1#目录1:c15660ab0?lid=6eebd6d4c&amp;cid=6eebd6d4c&amp;vtp=1&amp;bbb=1">
            <a:hlinkClick r:id="rId5" action="ppaction://hlinksldjump"/>
          </p:cNvPr>
          <p:cNvSpPr/>
          <p:nvPr/>
        </p:nvSpPr>
        <p:spPr>
          <a:xfrm>
            <a:off x="6044184" y="4430268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分布列及其性质的应用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重难点</a:t>
            </a:r>
            <a:endParaRPr lang="en-US" altLang="zh-CN" sz="1800" dirty="0"/>
          </a:p>
        </p:txBody>
      </p:sp>
      <p:sp>
        <p:nvSpPr>
          <p:cNvPr id="7" name="C_1#目录1:c15660ab0?lid=28d24ccf1&amp;cid=28d24ccf1&amp;vtp=1&amp;bbb=1">
            <a:hlinkClick r:id="rId6" action="ppaction://hlinksldjump"/>
          </p:cNvPr>
          <p:cNvSpPr/>
          <p:nvPr/>
        </p:nvSpPr>
        <p:spPr>
          <a:xfrm>
            <a:off x="6044184" y="4823460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两点分布的应用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p:sp>
        <p:nvSpPr>
          <p:cNvPr id="8" name="C_1#目录1:c15660ab0?lid=1a9251dda&amp;cid=1a9251dda&amp;vtp=1&amp;bbb=1">
            <a:hlinkClick r:id="rId7" action="ppaction://hlinksldjump"/>
          </p:cNvPr>
          <p:cNvSpPr/>
          <p:nvPr/>
        </p:nvSpPr>
        <p:spPr>
          <a:xfrm>
            <a:off x="6044184" y="5216652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要点4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两个相关随机变量的分布列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难点</a:t>
            </a:r>
            <a:endParaRPr lang="en-US" altLang="zh-CN" sz="1800" dirty="0"/>
          </a:p>
        </p:txBody>
      </p:sp>
      <p:sp>
        <p:nvSpPr>
          <p:cNvPr id="9" name="C_1#目录1:c15660ab0?lid=45328f268&amp;cid=45328f268&amp;vtp=1&amp;bbb=1">
            <a:hlinkClick r:id="rId8" action="ppaction://hlinksldjump"/>
          </p:cNvPr>
          <p:cNvSpPr/>
          <p:nvPr/>
        </p:nvSpPr>
        <p:spPr>
          <a:xfrm>
            <a:off x="6044184" y="5609844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要点5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以函数方程为背景的分布列问题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难点</a:t>
            </a:r>
            <a:endParaRPr lang="en-US" altLang="zh-CN" sz="1800" dirty="0"/>
          </a:p>
        </p:txBody>
      </p:sp>
      <p:pic>
        <p:nvPicPr>
          <p:cNvPr id="10" name="O_0#目录1:c15660ab0.fixed?vcp=1&amp;color=36,64,97&amp;tib=255,255,255&amp;vtp=1&amp;bt=1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28616" y="795528"/>
            <a:ext cx="731520" cy="768096"/>
          </a:xfrm>
          <a:prstGeom prst="rect">
            <a:avLst/>
          </a:prstGeom>
        </p:spPr>
      </p:pic>
      <p:pic>
        <p:nvPicPr>
          <p:cNvPr id="11" name="O_0#目录1:c15660ab0.fixed?vcp=1&amp;color=36,64,97&amp;tib=255,255,255&amp;vtp=1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28616" y="3374136"/>
            <a:ext cx="731520" cy="768096"/>
          </a:xfrm>
          <a:prstGeom prst="rect">
            <a:avLst/>
          </a:prstGeom>
        </p:spPr>
      </p:pic>
      <p:sp>
        <p:nvSpPr>
          <p:cNvPr id="12" name="O_0#目录1:c15660ab0.fixed?vcp=1&amp;color=255,255,255&amp;vtp=1&amp;bbb=1"/>
          <p:cNvSpPr/>
          <p:nvPr/>
        </p:nvSpPr>
        <p:spPr>
          <a:xfrm>
            <a:off x="4928616" y="795528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13" name="O_0#目录1:c15660ab0.fixed?vcp=1&amp;color=255,255,255&amp;vtp=1&amp;bbb=1"/>
          <p:cNvSpPr/>
          <p:nvPr/>
        </p:nvSpPr>
        <p:spPr>
          <a:xfrm>
            <a:off x="4928616" y="337413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14" name="O_0#目录1:c15660ab0.fixed?lid=c15660ab0&amp;vcp=1&amp;color=0,55,96&amp;vtp=1&amp;bbb=1">
            <a:hlinkClick r:id="rId11" action="ppaction://hlinksldjump"/>
          </p:cNvPr>
          <p:cNvSpPr/>
          <p:nvPr/>
        </p:nvSpPr>
        <p:spPr>
          <a:xfrm>
            <a:off x="5870448" y="95097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15" name="O_0#目录1:c15660ab0.fixed?lid=2f6a91a8b&amp;vcp=1&amp;color=0,55,96&amp;vtp=1&amp;bbb=1">
            <a:hlinkClick r:id="rId4" action="ppaction://hlinksldjump"/>
          </p:cNvPr>
          <p:cNvSpPr/>
          <p:nvPr/>
        </p:nvSpPr>
        <p:spPr>
          <a:xfrm>
            <a:off x="5870448" y="352044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c15660ab0?vcp=1&amp;pid=a1762ac59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566928" cy="694944"/>
          </a:xfrm>
          <a:prstGeom prst="rect">
            <a:avLst/>
          </a:prstGeom>
        </p:spPr>
      </p:pic>
      <p:sp>
        <p:nvSpPr>
          <p:cNvPr id="3" name="C_3_BD#c15660ab0?vcp=1&amp;pid=a1762ac59&amp;color=61,88,159&amp;vtp=1&amp;bbb=1"/>
          <p:cNvSpPr/>
          <p:nvPr/>
        </p:nvSpPr>
        <p:spPr>
          <a:xfrm>
            <a:off x="1252728" y="946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QO_4_BD.1_1#b4aea78d9?vcp=1&amp;vop=1&amp;pid=c15660ab0&amp;color=36,64,97&amp;vtp=1&amp;bbb=1"/>
          <p:cNvSpPr/>
          <p:nvPr/>
        </p:nvSpPr>
        <p:spPr>
          <a:xfrm>
            <a:off x="539496" y="1469096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示例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判断下列各个变量是不是随机变量：</a:t>
            </a:r>
            <a:endParaRPr lang="en-US" altLang="zh-CN" sz="1800" dirty="0"/>
          </a:p>
        </p:txBody>
      </p:sp>
      <p:sp>
        <p:nvSpPr>
          <p:cNvPr id="5" name="QO_5_BD.2_1#7c1a10814?vcp=1&amp;vop=1&amp;pid=b4aea78d9&amp;color=36,64,97&amp;vtp=1&amp;bbb=1"/>
          <p:cNvSpPr/>
          <p:nvPr/>
        </p:nvSpPr>
        <p:spPr>
          <a:xfrm>
            <a:off x="539496" y="1836571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某人射击一次可能命中的环数（环数取整数）；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5_AN.3_1#7c1a10814?vcp=1&amp;vop=1&amp;pid=b4aea78d9&amp;color=36,64,97&amp;vtp=1&amp;bbb=1"/>
              <p:cNvSpPr/>
              <p:nvPr/>
            </p:nvSpPr>
            <p:spPr>
              <a:xfrm>
                <a:off x="539496" y="2252749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【解】某人射击一次可能命中的环数是一个随机变量，它的所有可能取值为0，1，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，9，10.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6" name="QO_5_AN.3_1#7c1a10814?vcp=1&amp;vop=1&amp;pid=b4aea78d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52749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O_5_BD.4_1#e322d61ae?vcp=1&amp;vop=1&amp;pid=b4aea78d9&amp;color=36,64,97&amp;vtp=1&amp;bbb=1"/>
          <p:cNvSpPr/>
          <p:nvPr/>
        </p:nvSpPr>
        <p:spPr>
          <a:xfrm>
            <a:off x="539496" y="2626066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某人掷一枚六面骰子向上的点数；</a:t>
            </a:r>
            <a:endParaRPr lang="en-US" altLang="zh-CN" sz="1800" dirty="0"/>
          </a:p>
        </p:txBody>
      </p:sp>
      <p:sp>
        <p:nvSpPr>
          <p:cNvPr id="8" name="QO_5_AN.5_1#e322d61ae?vcp=1&amp;vop=1&amp;pid=b4aea78d9&amp;color=36,64,97&amp;vtp=1&amp;bbb=1"/>
          <p:cNvSpPr/>
          <p:nvPr/>
        </p:nvSpPr>
        <p:spPr>
          <a:xfrm>
            <a:off x="539496" y="3032529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【解】某人掷一枚六面骰子向上的点数是一个随机变量，它的所有可能取值为1，2，3，4，5，6.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QO_5_BD.6_1#119898e07?vcp=1&amp;vop=1&amp;pid=b4aea78d9&amp;color=36,64,97&amp;vtp=1&amp;bbb=1"/>
              <p:cNvSpPr/>
              <p:nvPr/>
            </p:nvSpPr>
            <p:spPr>
              <a:xfrm>
                <a:off x="539496" y="3447819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某林场的树最高为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，在此林场中任选一棵树的高度；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9" name="QO_5_BD.6_1#119898e07?vcp=1&amp;vop=1&amp;pid=b4aea78d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47819"/>
                <a:ext cx="11109960" cy="363665"/>
              </a:xfrm>
              <a:prstGeom prst="rect">
                <a:avLst/>
              </a:prstGeom>
              <a:blipFill>
                <a:blip r:embed="rId5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QO_5_AN.7_1#119898e07?vcp=1&amp;vop=1&amp;pid=b4aea78d9&amp;color=36,64,97&amp;vtp=1&amp;bbb=1"/>
              <p:cNvSpPr/>
              <p:nvPr/>
            </p:nvSpPr>
            <p:spPr>
              <a:xfrm>
                <a:off x="539496" y="3863109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【解】该林场中树的高度可以取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(0,30]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内的任意值，所以林场中任选一棵树的高度是随机变量.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10" name="QO_5_AN.7_1#119898e07?vcp=1&amp;vop=1&amp;pid=b4aea78d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63109"/>
                <a:ext cx="11109960" cy="363665"/>
              </a:xfrm>
              <a:prstGeom prst="rect">
                <a:avLst/>
              </a:prstGeom>
              <a:blipFill>
                <a:blip r:embed="rId6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QO_5_BD.8_1#fe76b92c1?vcp=1&amp;vop=1&amp;pid=b4aea78d9&amp;color=36,64,97&amp;vtp=1&amp;bbb=1"/>
              <p:cNvSpPr/>
              <p:nvPr/>
            </p:nvSpPr>
            <p:spPr>
              <a:xfrm>
                <a:off x="539496" y="4278399"/>
                <a:ext cx="11109960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（4）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体积为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的正方体的棱长.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11" name="QO_5_BD.8_1#fe76b92c1?vcp=1&amp;vop=1&amp;pid=b4aea78d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278399"/>
                <a:ext cx="11109960" cy="363284"/>
              </a:xfrm>
              <a:prstGeom prst="rect">
                <a:avLst/>
              </a:prstGeom>
              <a:blipFill>
                <a:blip r:embed="rId7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QO_5_AN.9_1#fe76b92c1?vcp=1&amp;vop=1&amp;pid=b4aea78d9&amp;color=36,64,97&amp;vtp=1&amp;bbb=1"/>
              <p:cNvSpPr/>
              <p:nvPr/>
            </p:nvSpPr>
            <p:spPr>
              <a:xfrm>
                <a:off x="539496" y="4693689"/>
                <a:ext cx="11109960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【解】体积为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的正方体的棱长为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cm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，是固定值，故体积为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cm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的正方体的棱长不是随机变量.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12" name="QO_5_AN.9_1#fe76b92c1?vcp=1&amp;vop=1&amp;pid=b4aea78d9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693689"/>
                <a:ext cx="11109960" cy="363284"/>
              </a:xfrm>
              <a:prstGeom prst="rect">
                <a:avLst/>
              </a:prstGeom>
              <a:blipFill>
                <a:blip r:embed="rId8"/>
                <a:stretch>
                  <a:fillRect l="-1317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  <p:bldP spid="10" grpId="0" build="p" animBg="1"/>
      <p:bldP spid="1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bb3bcc57?vcp=1&amp;pid=c15660ab0&amp;color=101,101,255&amp;vtp=1&amp;bt=1&amp;bbb=1"/>
          <p:cNvSpPr/>
          <p:nvPr/>
        </p:nvSpPr>
        <p:spPr>
          <a:xfrm>
            <a:off x="539496" y="83210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离散型随机变量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/>
          </a:p>
        </p:txBody>
      </p:sp>
      <p:sp>
        <p:nvSpPr>
          <p:cNvPr id="3" name="C_4_BD#14bbd173d?vcp=1&amp;pid=c15660ab0&amp;color=101,101,255&amp;vtp=1&amp;bbb=1"/>
          <p:cNvSpPr/>
          <p:nvPr/>
        </p:nvSpPr>
        <p:spPr>
          <a:xfrm>
            <a:off x="539496" y="132588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离散型随机变量的分布列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/>
          </a:p>
        </p:txBody>
      </p:sp>
      <p:sp>
        <p:nvSpPr>
          <p:cNvPr id="4" name="C_4_BD#b925b24b2?vcp=1&amp;pid=c15660ab0&amp;color=101,101,255&amp;vtp=1&amp;bbb=1"/>
          <p:cNvSpPr/>
          <p:nvPr/>
        </p:nvSpPr>
        <p:spPr>
          <a:xfrm>
            <a:off x="539496" y="181965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两点分布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2f6a91a8b?vcp=1&amp;pid=a1762ac59&amp;color=36,64,97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21208"/>
          </a:xfrm>
          <a:prstGeom prst="rect">
            <a:avLst/>
          </a:prstGeom>
        </p:spPr>
      </p:pic>
      <p:sp>
        <p:nvSpPr>
          <p:cNvPr id="3" name="C_3_BD#2f6a91a8b?vcp=1&amp;pid=a1762ac59&amp;color=61,88,159&amp;mp=1&amp;vtp=1&amp;bbb=1"/>
          <p:cNvSpPr/>
          <p:nvPr/>
        </p:nvSpPr>
        <p:spPr>
          <a:xfrm>
            <a:off x="1188720" y="828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4" name="C_4_BD#e529bc24d?vcp=1&amp;pid=2f6a91a8b&amp;color=61,88,159&amp;vtp=1&amp;bbb=1"/>
          <p:cNvSpPr/>
          <p:nvPr/>
        </p:nvSpPr>
        <p:spPr>
          <a:xfrm>
            <a:off x="539496" y="1481796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能力进阶</a:t>
            </a:r>
            <a:endParaRPr lang="en-US" altLang="zh-CN" sz="2400" dirty="0"/>
          </a:p>
        </p:txBody>
      </p:sp>
      <p:sp>
        <p:nvSpPr>
          <p:cNvPr id="5" name="C_5_BD#4049a3452?vcp=1&amp;pid=e529bc24d&amp;color=101,101,255&amp;vtp=1&amp;bbb=1"/>
          <p:cNvSpPr/>
          <p:nvPr/>
        </p:nvSpPr>
        <p:spPr>
          <a:xfrm>
            <a:off x="539496" y="201184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求离散型随机变量的分布列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/>
          </a:p>
        </p:txBody>
      </p:sp>
      <p:sp>
        <p:nvSpPr>
          <p:cNvPr id="6" name="QO_6_BD.10_1#f98737840?vcp=1&amp;vop=1&amp;pid=4049a3452&amp;color=36,64,97&amp;vtp=1&amp;bbb=1&amp;hb=1"/>
          <p:cNvSpPr/>
          <p:nvPr/>
        </p:nvSpPr>
        <p:spPr>
          <a:xfrm>
            <a:off x="539496" y="2500702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[广东佛山2024高二质检]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某高中高二年级1班和2班的学生组队参加数学竞赛.1班推荐了2名男生、1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名女生，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班推荐了3名男生、2名女生.由于他们的水平相当，从中随机抽取4名学生组成代表队.</a:t>
            </a:r>
            <a:endParaRPr lang="en-US" altLang="zh-CN" dirty="0"/>
          </a:p>
        </p:txBody>
      </p:sp>
      <p:sp>
        <p:nvSpPr>
          <p:cNvPr id="7" name="QO_7_BD.11_1#42861f741?vcp=1&amp;vop=1&amp;pid=f98737840&amp;color=36,64,97&amp;vtp=1&amp;bbb=1"/>
          <p:cNvSpPr/>
          <p:nvPr/>
        </p:nvSpPr>
        <p:spPr>
          <a:xfrm>
            <a:off x="539496" y="3317009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求1班至少有1名学生入选代表队的概率；</a:t>
            </a:r>
            <a:endParaRPr lang="en-US" altLang="zh-CN" sz="1800" dirty="0"/>
          </a:p>
        </p:txBody>
      </p:sp>
      <p:sp>
        <p:nvSpPr>
          <p:cNvPr id="8" name="QO_7_EX.12_1#42861f741?vcp=1&amp;vop=1&amp;pid=f98737840&amp;color=36,64,97&amp;vtp=1&amp;bbb=1"/>
          <p:cNvSpPr/>
          <p:nvPr/>
        </p:nvSpPr>
        <p:spPr>
          <a:xfrm>
            <a:off x="539496" y="3732299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【思路分析】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用1减去1班没有学生入选的概率即可得到答案;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QO_7_AN.13_1#42861f741?vcp=1&amp;vop=1&amp;pid=f98737840&amp;color=36,64,97&amp;vtp=1&amp;bbb=1"/>
              <p:cNvSpPr/>
              <p:nvPr/>
            </p:nvSpPr>
            <p:spPr>
              <a:xfrm>
                <a:off x="539496" y="4105616"/>
                <a:ext cx="11109960" cy="952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【解】设“1班至少有1名学生入选代表队”为事件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9" name="QO_7_AN.13_1#42861f741?vcp=1&amp;vop=1&amp;pid=f9873784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05616"/>
                <a:ext cx="11109960" cy="952500"/>
              </a:xfrm>
              <a:prstGeom prst="rect">
                <a:avLst/>
              </a:prstGeom>
              <a:blipFill>
                <a:blip r:embed="rId4"/>
                <a:stretch>
                  <a:fillRect l="-1317" b="-38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4_1#cafb81d5d?vcp=1&amp;vop=1&amp;pid=f98737840&amp;color=36,64,97&amp;vtp=1&amp;bt=1&amp;bbb=1"/>
              <p:cNvSpPr/>
              <p:nvPr/>
            </p:nvSpPr>
            <p:spPr>
              <a:xfrm>
                <a:off x="539496" y="1670861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表示代表队中男生的人数，求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14_1#cafb81d5d?vcp=1&amp;vop=1&amp;pid=f98737840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70861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EX.15_1#cafb81d5d?vcp=1&amp;vop=1&amp;pid=f98737840&amp;color=36,64,97&amp;vtp=1&amp;bbb=1"/>
              <p:cNvSpPr/>
              <p:nvPr/>
            </p:nvSpPr>
            <p:spPr>
              <a:xfrm>
                <a:off x="539496" y="2086468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【思路分析】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的所有可能取值为1，2，3，4，分别计算对应的概率得到分布列.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EX.15_1#cafb81d5d?vcp=1&amp;vop=1&amp;pid=f9873784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86468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16_1#cafb81d5d?vcp=1&amp;vop=1&amp;pid=f98737840&amp;color=36,64,97&amp;vtp=1&amp;bbb=1"/>
              <p:cNvSpPr/>
              <p:nvPr/>
            </p:nvSpPr>
            <p:spPr>
              <a:xfrm>
                <a:off x="539496" y="2459785"/>
                <a:ext cx="11109960" cy="1840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的所有可能取值为1，2，3，4（提示:找）,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（提示:求）.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的分布列为（提示:列）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16_1#cafb81d5d?vcp=1&amp;vop=1&amp;pid=f9873784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59785"/>
                <a:ext cx="11109960" cy="1840040"/>
              </a:xfrm>
              <a:prstGeom prst="rect">
                <a:avLst/>
              </a:prstGeom>
              <a:blipFill>
                <a:blip r:embed="rId5"/>
                <a:stretch>
                  <a:fillRect l="-1317" b="-76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QO_7_AN.16_2#cafb81d5d?colgroup=4,12,8,8,12&amp;vcp=1&amp;vop=1&amp;pid=f98737840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66787300"/>
                  </p:ext>
                </p:extLst>
              </p:nvPr>
            </p:nvGraphicFramePr>
            <p:xfrm>
              <a:off x="539496" y="4428286"/>
              <a:ext cx="11064240" cy="929133"/>
            </p:xfrm>
            <a:graphic>
              <a:graphicData uri="http://schemas.openxmlformats.org/drawingml/2006/table">
                <a:tbl>
                  <a:tblPr/>
                  <a:tblGrid>
                    <a:gridCol w="10881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9900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99923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930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7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7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QO_7_AN.16_2#cafb81d5d?colgroup=4,12,8,8,12&amp;vcp=1&amp;vop=1&amp;pid=f98737840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66787300"/>
                  </p:ext>
                </p:extLst>
              </p:nvPr>
            </p:nvGraphicFramePr>
            <p:xfrm>
              <a:off x="539496" y="4428286"/>
              <a:ext cx="11064240" cy="929133"/>
            </p:xfrm>
            <a:graphic>
              <a:graphicData uri="http://schemas.openxmlformats.org/drawingml/2006/table">
                <a:tbl>
                  <a:tblPr/>
                  <a:tblGrid>
                    <a:gridCol w="10881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9900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99923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559" t="-1563" r="-915642" b="-1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9306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559" t="-73034" r="-915642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6735" t="-73034" r="-234490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04268" t="-73034" r="-250305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05199" t="-73034" r="-151070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69309" t="-73034" r="-407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eebd6d4c?vcp=1&amp;pid=e529bc24d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分布列及其性质的应用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重难点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6_BD.17_1#091c0d5d6?vaa=1&amp;vcp=1&amp;vop=1&amp;pid=6eebd6d4c&amp;color=36,64,97&amp;vtp=1&amp;bbb=1"/>
              <p:cNvSpPr/>
              <p:nvPr/>
            </p:nvSpPr>
            <p:spPr>
              <a:xfrm>
                <a:off x="539496" y="1272881"/>
                <a:ext cx="11109960" cy="558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的分布列满足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=1,2,3,4)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为常数，则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C_6_BD.17_1#091c0d5d6?vaa=1&amp;vcp=1&amp;vop=1&amp;pid=6eebd6d4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72881"/>
                <a:ext cx="11109960" cy="558800"/>
              </a:xfrm>
              <a:prstGeom prst="rect">
                <a:avLst/>
              </a:prstGeom>
              <a:blipFill>
                <a:blip r:embed="rId3"/>
                <a:stretch>
                  <a:fillRect l="-1317" b="-164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19_1#091c0d5d6.bracket?vaa=1&amp;vcp=1&amp;vop=1&amp;pid=6eebd6d4c&amp;color=36,64,97&amp;vpa=1&amp;vtp=1"/>
          <p:cNvSpPr/>
          <p:nvPr/>
        </p:nvSpPr>
        <p:spPr>
          <a:xfrm>
            <a:off x="10649776" y="1468842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17_2#091c0d5d6.choices?vaa=1&amp;vcp=1&amp;vop=1&amp;pid=6eebd6d4c&amp;color=36,64,97&amp;vtp=1&amp;bbb=1"/>
              <p:cNvSpPr/>
              <p:nvPr/>
            </p:nvSpPr>
            <p:spPr>
              <a:xfrm>
                <a:off x="539496" y="1831681"/>
                <a:ext cx="11109960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63215" algn="l"/>
                    <a:tab pos="5802630" algn="l"/>
                    <a:tab pos="85515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68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C_6_BD.17_2#091c0d5d6.choices?vaa=1&amp;vcp=1&amp;vop=1&amp;pid=6eebd6d4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31681"/>
                <a:ext cx="11109960" cy="536575"/>
              </a:xfrm>
              <a:prstGeom prst="rect">
                <a:avLst/>
              </a:prstGeom>
              <a:blipFill>
                <a:blip r:embed="rId4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C_6_AS.18_1#091c0d5d6?vaa=1&amp;vcp=1&amp;vop=1&amp;pid=6eebd6d4c&amp;color=36,64,97&amp;vtp=1&amp;bbb=1"/>
              <p:cNvSpPr/>
              <p:nvPr/>
            </p:nvSpPr>
            <p:spPr>
              <a:xfrm>
                <a:off x="539496" y="2373082"/>
                <a:ext cx="11109960" cy="2678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=1,2,3,4)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 xmlns="">
          <p:sp>
            <p:nvSpPr>
              <p:cNvPr id="6" name="QC_6_AS.18_1#091c0d5d6?vaa=1&amp;vcp=1&amp;vop=1&amp;pid=6eebd6d4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73082"/>
                <a:ext cx="11109960" cy="2678240"/>
              </a:xfrm>
              <a:prstGeom prst="rect">
                <a:avLst/>
              </a:prstGeom>
              <a:blipFill>
                <a:blip r:embed="rId5"/>
                <a:stretch>
                  <a:fillRect l="-1317" t="-227" b="-52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831</Words>
  <Application>Microsoft Office PowerPoint</Application>
  <PresentationFormat>宽屏</PresentationFormat>
  <Paragraphs>183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Arial (正文)</vt:lpstr>
      <vt:lpstr>仿宋</vt:lpstr>
      <vt:lpstr>SimSun</vt:lpstr>
      <vt:lpstr>微软雅黑</vt:lpstr>
      <vt:lpstr>印品黑体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和标 邓</cp:lastModifiedBy>
  <cp:revision>3</cp:revision>
  <dcterms:created xsi:type="dcterms:W3CDTF">2025-10-21T03:50:50Z</dcterms:created>
  <dcterms:modified xsi:type="dcterms:W3CDTF">2025-10-21T04:26:39Z</dcterms:modified>
  <cp:category/>
  <cp:contentStatus/>
</cp:coreProperties>
</file>